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7" r:id="rId4"/>
    <p:sldId id="290" r:id="rId5"/>
    <p:sldId id="291" r:id="rId6"/>
    <p:sldId id="295" r:id="rId7"/>
    <p:sldId id="299" r:id="rId8"/>
    <p:sldId id="289" r:id="rId9"/>
    <p:sldId id="294" r:id="rId10"/>
    <p:sldId id="300" r:id="rId11"/>
    <p:sldId id="301" r:id="rId12"/>
    <p:sldId id="296" r:id="rId13"/>
    <p:sldId id="302" r:id="rId14"/>
    <p:sldId id="297" r:id="rId15"/>
    <p:sldId id="298" r:id="rId16"/>
    <p:sldId id="303" r:id="rId17"/>
    <p:sldId id="292" r:id="rId18"/>
    <p:sldId id="304" r:id="rId19"/>
    <p:sldId id="286" r:id="rId20"/>
    <p:sldId id="306" r:id="rId21"/>
    <p:sldId id="307" r:id="rId22"/>
    <p:sldId id="288" r:id="rId23"/>
    <p:sldId id="309" r:id="rId24"/>
    <p:sldId id="308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68AB08D6-25D4-471B-BCC8-26CFB6179553}">
          <p14:sldIdLst>
            <p14:sldId id="256"/>
          </p14:sldIdLst>
        </p14:section>
        <p14:section name="(ส่วนที่ไม่มีชื่อ)" id="{306D6C52-495A-407C-AEA7-77714EB6DD4B}">
          <p14:sldIdLst>
            <p14:sldId id="277"/>
            <p14:sldId id="290"/>
            <p14:sldId id="291"/>
            <p14:sldId id="295"/>
            <p14:sldId id="299"/>
            <p14:sldId id="289"/>
            <p14:sldId id="294"/>
            <p14:sldId id="300"/>
            <p14:sldId id="301"/>
            <p14:sldId id="296"/>
            <p14:sldId id="302"/>
            <p14:sldId id="297"/>
            <p14:sldId id="298"/>
            <p14:sldId id="303"/>
            <p14:sldId id="292"/>
            <p14:sldId id="304"/>
            <p14:sldId id="286"/>
            <p14:sldId id="306"/>
            <p14:sldId id="307"/>
            <p14:sldId id="288"/>
            <p14:sldId id="309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80" d="100"/>
          <a:sy n="80" d="100"/>
        </p:scale>
        <p:origin x="-88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-33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F8CD-ACE3-456C-8516-C0EE09A91856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433E7-1F83-409B-BE7A-A905ACF67CCD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89164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5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B277-03C1-41B5-9522-8D5EC5580D9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61EB5-DC09-4713-A4AB-D61A7322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1EB5-DC09-4713-A4AB-D61A73221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1891-CE7D-4C8D-B9C5-9F9330ADCF51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610600" cy="16002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858000" cy="14271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375400"/>
            <a:ext cx="1066800" cy="2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8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B533-5093-4FEC-8FCF-2B2162ABFE2E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10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E80-027C-4373-80CD-008F33E8B631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01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3E8-2DC6-4235-9453-1026BF03C63E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EF-FF48-402C-BEF4-AB7371A63B7E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7D9-7EFC-4A90-866A-48867B910691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5DFF-2451-42DE-971E-63BD7961748A}" type="datetime1">
              <a:rPr lang="th-TH" smtClean="0"/>
              <a:t>06/10/64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AC55-C126-4B9B-BB09-D8874DC647D7}" type="datetime1">
              <a:rPr lang="th-TH" smtClean="0"/>
              <a:t>06/10/64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8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829D-8A44-48C8-A7EF-BF8CC45F82EE}" type="datetime1">
              <a:rPr lang="th-TH" smtClean="0"/>
              <a:t>06/10/64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41F-4AB7-4A5A-819A-7E0FD3FBD203}" type="datetime1">
              <a:rPr lang="th-TH" smtClean="0"/>
              <a:t>06/10/64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ACA8-050D-4D51-AED8-ECA1432B2A9F}" type="datetime1">
              <a:rPr lang="th-TH" smtClean="0"/>
              <a:t>06/10/64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447800" y="838200"/>
            <a:ext cx="13253854" cy="1143000"/>
          </a:xfrm>
        </p:spPr>
        <p:txBody>
          <a:bodyPr/>
          <a:lstStyle>
            <a:lvl1pPr>
              <a:defRPr>
                <a:latin typeface="DB Helvethaica X 73 BdExt" panose="02000506090000020004" pitchFamily="2" charset="-34"/>
                <a:cs typeface="DB Helvethaica X 73 BdExt" panose="02000506090000020004" pitchFamily="2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2057400"/>
            <a:ext cx="7620000" cy="4191000"/>
          </a:xfrm>
        </p:spPr>
        <p:txBody>
          <a:bodyPr/>
          <a:lstStyle>
            <a:lvl1pPr>
              <a:defRPr>
                <a:latin typeface="DB Helvethaica X 53 Ext" panose="02000506090000020004" pitchFamily="2" charset="-34"/>
                <a:cs typeface="DB Helvethaica X 53 Ext" panose="02000506090000020004" pitchFamily="2" charset="-34"/>
              </a:defRPr>
            </a:lvl1pPr>
            <a:lvl2pPr>
              <a:defRPr>
                <a:latin typeface="DB Helvethaica X 53 Ext" panose="02000506090000020004" pitchFamily="2" charset="-34"/>
                <a:cs typeface="DB Helvethaica X 53 Ext" panose="02000506090000020004" pitchFamily="2" charset="-34"/>
              </a:defRPr>
            </a:lvl2pPr>
            <a:lvl3pPr>
              <a:defRPr>
                <a:latin typeface="DB Helvethaica X 53 Ext" panose="02000506090000020004" pitchFamily="2" charset="-34"/>
                <a:cs typeface="DB Helvethaica X 53 Ext" panose="02000506090000020004" pitchFamily="2" charset="-34"/>
              </a:defRPr>
            </a:lvl3pPr>
            <a:lvl4pPr>
              <a:defRPr>
                <a:latin typeface="DB Helvethaica X 53 Ext" panose="02000506090000020004" pitchFamily="2" charset="-34"/>
                <a:cs typeface="DB Helvethaica X 53 Ext" panose="02000506090000020004" pitchFamily="2" charset="-34"/>
              </a:defRPr>
            </a:lvl4pPr>
            <a:lvl5pPr>
              <a:defRPr>
                <a:latin typeface="DB Helvethaica X 53 Ext" panose="02000506090000020004" pitchFamily="2" charset="-34"/>
                <a:cs typeface="DB Helvethaica X 53 Ext" panose="02000506090000020004" pitchFamily="2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C9A-E83C-474A-93B7-E4DE120191C7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97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C796-84F6-4BA8-A9A2-38AC2CCCEC01}" type="datetime1">
              <a:rPr lang="th-TH" smtClean="0"/>
              <a:t>06/10/64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86CD-8975-457A-A804-B02C404C1ECE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5945-DDCB-4A66-9250-9FBC9053A0BE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91CF-F0C9-49B5-A204-17F9F82F999D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976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1B1-FFDA-42DB-AB1F-A95D5D9023C8}" type="datetime1">
              <a:rPr lang="th-TH" smtClean="0"/>
              <a:t>06/10/64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6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0D99-238C-4480-8898-D88042D192D0}" type="datetime1">
              <a:rPr lang="th-TH" smtClean="0"/>
              <a:t>06/10/64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901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342C-2E0B-4365-A74F-C27BB69EADFB}" type="datetime1">
              <a:rPr lang="th-TH" smtClean="0"/>
              <a:t>06/10/64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41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D53F-1E32-4580-91D6-88565F7EC885}" type="datetime1">
              <a:rPr lang="th-TH" smtClean="0"/>
              <a:t>06/10/64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426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42E-CD4C-449C-909C-61A81EAFF695}" type="datetime1">
              <a:rPr lang="th-TH" smtClean="0"/>
              <a:t>06/10/64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07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D4DD-FBB7-47F5-8B24-544F28F00D83}" type="datetime1">
              <a:rPr lang="th-TH" smtClean="0"/>
              <a:t>06/10/64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4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81000" y="9452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C07A-DE8A-4119-807F-9EAADD6D1422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C9B5-7FCD-4AB5-A409-D85B0E3A6F9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" y="122557"/>
            <a:ext cx="2113472" cy="7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B Helvethaica X 75 Bd" panose="02000506090000020004" pitchFamily="2" charset="-34"/>
          <a:ea typeface="+mj-ea"/>
          <a:cs typeface="DB Helvethaica X 75 Bd" panose="02000506090000020004" pitchFamily="2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AD8A-F904-4750-87F8-857293672C62}" type="datetime1">
              <a:rPr lang="th-TH" smtClean="0"/>
              <a:t>06/10/64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0B15-3117-40E0-B2D8-9B8092352E1B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" y="354436"/>
            <a:ext cx="1143000" cy="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B Helvethaica X 75 Bd" panose="02000506090000020004" pitchFamily="2" charset="-34"/>
          <a:ea typeface="+mj-ea"/>
          <a:cs typeface="DB Helvethaica X 75 Bd" panose="02000506090000020004" pitchFamily="2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DB Helvethaica X 45 Li" panose="02000506090000020004" pitchFamily="2" charset="-34"/>
          <a:ea typeface="+mn-ea"/>
          <a:cs typeface="DB Helvethaica X 45 Li" panose="02000506090000020004" pitchFamily="2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4294967295"/>
          </p:nvPr>
        </p:nvSpPr>
        <p:spPr>
          <a:xfrm>
            <a:off x="539552" y="884312"/>
            <a:ext cx="7992888" cy="29767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หลักฐานการจ่ายเงิน(ใบเสร็จรับเงิน)เบื้องต้น</a:t>
            </a:r>
            <a:endParaRPr lang="th-T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5175" y="6362164"/>
            <a:ext cx="3105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สำนักงานภาควิชาสรีรวิทยา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4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10101" r="9589" b="15934"/>
          <a:stretch/>
        </p:blipFill>
        <p:spPr>
          <a:xfrm>
            <a:off x="971600" y="692696"/>
            <a:ext cx="3975652" cy="5932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owchart: Process 3"/>
          <p:cNvSpPr/>
          <p:nvPr/>
        </p:nvSpPr>
        <p:spPr>
          <a:xfrm>
            <a:off x="5292080" y="908720"/>
            <a:ext cx="324036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ที่ไม่สมบูรณ์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932" y="2244928"/>
            <a:ext cx="31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และ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ประจำตัว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     </a:t>
            </a:r>
          </a:p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เสีย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ของผู้จ่ายเงิน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วัน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เดือน ปี ที่รับเงิน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รายการ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แสดงว่า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ค่าอะไร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 ทั้งตัว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</a:t>
            </a:r>
          </a:p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ลายมือชื่อของ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915816" y="1916832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644008" y="1844824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131840" y="2924944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131840" y="5733256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1763688" y="6421392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2411760" y="404664"/>
            <a:ext cx="1224136" cy="100811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10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8408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51" y="260648"/>
            <a:ext cx="4460781" cy="6309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4788024" y="3415308"/>
            <a:ext cx="3744416" cy="1800200"/>
          </a:xfrm>
          <a:prstGeom prst="cloudCallout">
            <a:avLst>
              <a:gd name="adj1" fmla="val -62062"/>
              <a:gd name="adj2" fmla="val 7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ไม่มีลายมือชื่อผู้รับเงิน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ไม่จัดว่าเป็นหลักฐานการจ่ายเงิน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11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9665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4529" r="9692" b="14607"/>
          <a:stretch/>
        </p:blipFill>
        <p:spPr>
          <a:xfrm>
            <a:off x="1403648" y="979566"/>
            <a:ext cx="4061361" cy="5545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5148064" y="3356992"/>
            <a:ext cx="3744416" cy="1800200"/>
          </a:xfrm>
          <a:prstGeom prst="cloudCallout">
            <a:avLst>
              <a:gd name="adj1" fmla="val -62062"/>
              <a:gd name="adj2" fmla="val 7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ไม่มีลายมือชื่อผู้รับเงิน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ไม่จัดว่าเป็นหลักฐานการจ่ายเงิน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12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0426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อบรม การตรวจสอบ หลักฐานการจ่ายเงิน_Pag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3290" r="2467" b="4762"/>
          <a:stretch/>
        </p:blipFill>
        <p:spPr bwMode="auto">
          <a:xfrm>
            <a:off x="107504" y="106825"/>
            <a:ext cx="8928992" cy="67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788024" y="4941168"/>
            <a:ext cx="4248472" cy="1656184"/>
          </a:xfrm>
          <a:prstGeom prst="cloudCallout">
            <a:avLst>
              <a:gd name="adj1" fmla="val -53257"/>
              <a:gd name="adj2" fmla="val -723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ที่ไม่สมบูรณ์ ต้องแนบ ใบรับรองแทนใบเสร็จรับเงิน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13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7057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2943" r="8119" b="7532"/>
          <a:stretch/>
        </p:blipFill>
        <p:spPr>
          <a:xfrm>
            <a:off x="858047" y="385801"/>
            <a:ext cx="4001985" cy="6139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2758" y="2044736"/>
            <a:ext cx="38074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ชื่อหน่วยงาน/สังกัด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วันที่ในหลักฐานการจ่ายเงิน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รายละเอียดค่าใช้จ่าย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จำนวนเงินรวม ตัวเลขและตัวอักษร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รายละเอียดข้อมูลของผู้จ่ายเงิน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และลายมือชื่อผู้จ่ายเงิน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923928" y="1556792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39552" y="2276872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4033362" y="6224047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3059832" y="2420888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059832" y="4686600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411760" y="5661248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14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5163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2424" r="8610" b="7144"/>
          <a:stretch/>
        </p:blipFill>
        <p:spPr>
          <a:xfrm>
            <a:off x="1048255" y="310270"/>
            <a:ext cx="4023154" cy="6201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2758" y="2044736"/>
            <a:ext cx="38074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ชื่อหน่วยงาน/สังกัด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วันที่ในหลักฐานการจ่ายเงิน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รายละเอียดค่าใช้จ่าย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จำนวนเงินรวม ตัวเลขและตัวอักษร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รายละเอียดข้อมูลของผู้จ่ายเงิน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และลายมือชื่อผู้จ่ายเงิน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283968" y="1412776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899592" y="2204864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4139952" y="6224047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3275856" y="2420888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275856" y="4653136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627784" y="5589240"/>
            <a:ext cx="288032" cy="2880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15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2834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2736" y="548680"/>
            <a:ext cx="13253854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ประเภทของหลักฐานการจ่ายเงิน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67544" y="1484784"/>
            <a:ext cx="2952328" cy="122413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สมบูรณ์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059832" y="1484784"/>
            <a:ext cx="3096344" cy="122413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ไม่สมบูรณ์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796136" y="1486130"/>
            <a:ext cx="2880320" cy="122413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ไม่มีหลักฐาน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67544" y="2780928"/>
            <a:ext cx="2376264" cy="3600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</a:rPr>
              <a:t>    “ ครบทั้ง 6 ส่วน ”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1. ชื่อ </a:t>
            </a:r>
            <a:r>
              <a:rPr lang="th-TH" sz="1800" b="1" dirty="0">
                <a:solidFill>
                  <a:schemeClr val="tx1"/>
                </a:solidFill>
              </a:rPr>
              <a:t>ที่อยู่ </a:t>
            </a:r>
            <a:r>
              <a:rPr lang="th-TH" sz="1800" b="1" dirty="0" smtClean="0">
                <a:solidFill>
                  <a:schemeClr val="tx1"/>
                </a:solidFill>
              </a:rPr>
              <a:t>และ </a:t>
            </a:r>
            <a:r>
              <a:rPr lang="th-TH" sz="1800" b="1" dirty="0" smtClean="0">
                <a:solidFill>
                  <a:srgbClr val="FF0000"/>
                </a:solidFill>
              </a:rPr>
              <a:t>เลขประจำตัว</a:t>
            </a:r>
          </a:p>
          <a:p>
            <a:r>
              <a:rPr lang="th-TH" sz="1800" b="1" dirty="0" smtClean="0">
                <a:solidFill>
                  <a:srgbClr val="FF0000"/>
                </a:solidFill>
              </a:rPr>
              <a:t>    ผู้เสียภาษี</a:t>
            </a:r>
            <a:r>
              <a:rPr lang="th-TH" sz="1800" b="1" dirty="0" smtClean="0">
                <a:solidFill>
                  <a:schemeClr val="tx1"/>
                </a:solidFill>
              </a:rPr>
              <a:t> </a:t>
            </a:r>
            <a:r>
              <a:rPr lang="th-TH" sz="1800" b="1" dirty="0">
                <a:solidFill>
                  <a:schemeClr val="tx1"/>
                </a:solidFill>
              </a:rPr>
              <a:t>ของผู้รับเงิน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2. ชื่อ </a:t>
            </a:r>
            <a:r>
              <a:rPr lang="th-TH" sz="1800" b="1" dirty="0">
                <a:solidFill>
                  <a:schemeClr val="tx1"/>
                </a:solidFill>
              </a:rPr>
              <a:t>ที่อยู่ ของผู้จ่ายเงิน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3. วัน </a:t>
            </a:r>
            <a:r>
              <a:rPr lang="th-TH" sz="1800" b="1" dirty="0">
                <a:solidFill>
                  <a:schemeClr val="tx1"/>
                </a:solidFill>
              </a:rPr>
              <a:t>เดือน ปี ที่รับเงิน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4. รายการ</a:t>
            </a:r>
            <a:r>
              <a:rPr lang="th-TH" sz="1800" b="1" dirty="0">
                <a:solidFill>
                  <a:schemeClr val="tx1"/>
                </a:solidFill>
              </a:rPr>
              <a:t>แสดงว่า เป็นค่าอะไร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5. จำนวน</a:t>
            </a:r>
            <a:r>
              <a:rPr lang="th-TH" sz="1800" b="1" dirty="0">
                <a:solidFill>
                  <a:schemeClr val="tx1"/>
                </a:solidFill>
              </a:rPr>
              <a:t>เงิน ทั้งตัวเลข</a:t>
            </a:r>
            <a:r>
              <a:rPr lang="th-TH" sz="1800" b="1" dirty="0" smtClean="0">
                <a:solidFill>
                  <a:schemeClr val="tx1"/>
                </a:solidFill>
              </a:rPr>
              <a:t>และ</a:t>
            </a:r>
          </a:p>
          <a:p>
            <a:r>
              <a:rPr lang="th-TH" sz="1800" b="1" dirty="0">
                <a:solidFill>
                  <a:schemeClr val="tx1"/>
                </a:solidFill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</a:rPr>
              <a:t>   ตัวอักษร</a:t>
            </a:r>
            <a:endParaRPr lang="th-TH" sz="1800" b="1" dirty="0">
              <a:solidFill>
                <a:schemeClr val="tx1"/>
              </a:solidFill>
            </a:endParaRPr>
          </a:p>
          <a:p>
            <a:r>
              <a:rPr lang="th-TH" sz="1800" b="1" dirty="0" smtClean="0">
                <a:solidFill>
                  <a:schemeClr val="tx1"/>
                </a:solidFill>
              </a:rPr>
              <a:t>6. </a:t>
            </a:r>
            <a:r>
              <a:rPr lang="th-TH" sz="1800" b="1" dirty="0" smtClean="0">
                <a:solidFill>
                  <a:srgbClr val="FF0000"/>
                </a:solidFill>
              </a:rPr>
              <a:t>ลายมือ</a:t>
            </a:r>
            <a:r>
              <a:rPr lang="th-TH" sz="1800" b="1" dirty="0">
                <a:solidFill>
                  <a:srgbClr val="FF0000"/>
                </a:solidFill>
              </a:rPr>
              <a:t>ชื่อ ของผู้รับ</a:t>
            </a:r>
            <a:r>
              <a:rPr lang="th-TH" sz="1800" b="1" dirty="0" smtClean="0">
                <a:solidFill>
                  <a:srgbClr val="FF0000"/>
                </a:solidFill>
              </a:rPr>
              <a:t>เงิน</a:t>
            </a:r>
          </a:p>
          <a:p>
            <a:endParaRPr lang="th-TH" sz="1800" b="1" dirty="0">
              <a:solidFill>
                <a:srgbClr val="FF0000"/>
              </a:solidFill>
            </a:endParaRPr>
          </a:p>
          <a:p>
            <a:endParaRPr lang="th-TH" sz="1800" b="1" dirty="0" smtClean="0">
              <a:solidFill>
                <a:srgbClr val="FF0000"/>
              </a:solidFill>
            </a:endParaRPr>
          </a:p>
          <a:p>
            <a:r>
              <a:rPr lang="th-TH" sz="1800" b="1" dirty="0" smtClean="0">
                <a:solidFill>
                  <a:srgbClr val="FF0000"/>
                </a:solidFill>
              </a:rPr>
              <a:t> 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59832" y="2780928"/>
            <a:ext cx="2592288" cy="3600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“ ขาดส่วนใดส่วนหนึ่ง ” </a:t>
            </a:r>
          </a:p>
          <a:p>
            <a:pPr algn="ctr"/>
            <a:r>
              <a:rPr lang="th-TH" sz="2400" b="1" dirty="0" smtClean="0"/>
              <a:t>ยกเว้น</a:t>
            </a:r>
          </a:p>
          <a:p>
            <a:pPr algn="ctr"/>
            <a:r>
              <a:rPr lang="th-TH" sz="2400" b="1" dirty="0" smtClean="0"/>
              <a:t>ลายมือชื่อ ของผู้รับเงิน</a:t>
            </a:r>
          </a:p>
          <a:p>
            <a:pPr algn="ctr"/>
            <a:endParaRPr lang="th-TH" sz="2400" b="1" dirty="0"/>
          </a:p>
          <a:p>
            <a:pPr algn="ctr"/>
            <a:endParaRPr lang="th-TH" sz="2400" b="1" dirty="0" smtClean="0"/>
          </a:p>
          <a:p>
            <a:pPr algn="ctr"/>
            <a:endParaRPr lang="th-TH" sz="2400" b="1" dirty="0"/>
          </a:p>
          <a:p>
            <a:pPr algn="ctr"/>
            <a:endParaRPr lang="th-TH" sz="2400" b="1" dirty="0" smtClean="0"/>
          </a:p>
          <a:p>
            <a:pPr algn="ctr"/>
            <a:endParaRPr lang="th-TH" sz="2400" b="1" dirty="0"/>
          </a:p>
          <a:p>
            <a:pPr algn="ctr"/>
            <a:endParaRPr lang="en-US" sz="2400" b="1" dirty="0"/>
          </a:p>
        </p:txBody>
      </p:sp>
      <p:sp>
        <p:nvSpPr>
          <p:cNvPr id="9" name="Flowchart: Process 8"/>
          <p:cNvSpPr/>
          <p:nvPr/>
        </p:nvSpPr>
        <p:spPr>
          <a:xfrm>
            <a:off x="5796136" y="2780928"/>
            <a:ext cx="2808312" cy="3600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ตามลักษณะของร้านค้า</a:t>
            </a:r>
          </a:p>
          <a:p>
            <a:pPr algn="ctr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ไม่สามารถออกหลักฐานการจ่ายเงินได้</a:t>
            </a:r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179512" y="5733256"/>
            <a:ext cx="3024336" cy="1008112"/>
          </a:xfrm>
          <a:prstGeom prst="cloudCallout">
            <a:avLst>
              <a:gd name="adj1" fmla="val -27017"/>
              <a:gd name="adj2" fmla="val -75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หากเป็น </a:t>
            </a:r>
            <a:r>
              <a:rPr lang="en-US" sz="1800" dirty="0" smtClean="0"/>
              <a:t>Electronic </a:t>
            </a:r>
            <a:r>
              <a:rPr lang="th-TH" sz="1800" dirty="0" smtClean="0"/>
              <a:t>และครบถ้วน ก็ใช้ได้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232248" cy="19442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ต้องแนบ</a:t>
            </a:r>
          </a:p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ใบรับรองแทนใบเสร็จรับเงิน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2160" y="4149080"/>
            <a:ext cx="2448272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ต้องจัดทำ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ใบสำคัญรับเงินพร้อมสำเนาบัตร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ประชาชนของผู้รับ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9932" y="6421233"/>
            <a:ext cx="2133600" cy="365125"/>
          </a:xfrm>
        </p:spPr>
        <p:txBody>
          <a:bodyPr/>
          <a:lstStyle/>
          <a:p>
            <a:fld id="{22CEC9B5-7FCD-4AB5-A409-D85B0E3A6F96}" type="slidenum">
              <a:rPr lang="th-TH" sz="2000" b="1" smtClean="0"/>
              <a:t>16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3023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อบรม การตรวจสอบ หลักฐานการจ่ายเงิน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076056" y="4437112"/>
            <a:ext cx="3960440" cy="2088232"/>
          </a:xfrm>
          <a:prstGeom prst="cloudCallout">
            <a:avLst>
              <a:gd name="adj1" fmla="val -60884"/>
              <a:gd name="adj2" fmla="val -951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ไม่มีหลักฐานการจ่ายเงิน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ต้องจัดทำ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ใบสำคัญรับเงิน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17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6483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อบรม การตรวจสอบ หลักฐานการจ่ายเงิน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53500" cy="65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18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7706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1834" y="1689770"/>
            <a:ext cx="27446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ว/ด/ป ที่เกิดค่าใช้จ่าย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รายละเอียดของผู้รับเงิน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รายละเอียดค่าใช้จ่าย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(พร้อมระบุปริมาณ)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จำนวนเงินรวม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(ตัวเลขและตัวอักษร)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ลายมือชื่อผู้จ่ายเงิน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ลายมือชื่อผู้รับเงิน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3983" r="9834" b="10822"/>
          <a:stretch/>
        </p:blipFill>
        <p:spPr>
          <a:xfrm>
            <a:off x="1331640" y="148881"/>
            <a:ext cx="4320480" cy="6520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owchart: Connector 5"/>
          <p:cNvSpPr/>
          <p:nvPr/>
        </p:nvSpPr>
        <p:spPr>
          <a:xfrm>
            <a:off x="4932040" y="1412776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3851920" y="6320358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1763688" y="6320358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483768" y="1412776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203848" y="2863974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4644008" y="4808190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2339752" y="5517232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4408303" y="5517232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19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9216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4482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/>
              <a:t> </a:t>
            </a:r>
            <a:r>
              <a:rPr lang="th-TH" sz="3200" b="1" dirty="0"/>
              <a:t>ทุกครั้ง</a:t>
            </a:r>
            <a:r>
              <a:rPr lang="th-TH" sz="3200" b="1" dirty="0" smtClean="0"/>
              <a:t>ที่ได้รับ</a:t>
            </a:r>
            <a:r>
              <a:rPr lang="th-TH" sz="3200" b="1" dirty="0"/>
              <a:t>อนุมัติให้เป็นผู้จ่ายเงิน หรือได้รับอนุมัติให้เบิกเงินจากภาควิชาไปชำระค่าสินค้าหรือบริการใดๆ</a:t>
            </a:r>
            <a:r>
              <a:rPr lang="th-TH" sz="3200" b="1" dirty="0" smtClean="0"/>
              <a:t>แล้ว</a:t>
            </a:r>
          </a:p>
          <a:p>
            <a:pPr algn="ctr"/>
            <a:endParaRPr lang="th-TH" sz="3200" b="1" dirty="0" smtClean="0"/>
          </a:p>
          <a:p>
            <a:pPr algn="ctr"/>
            <a:endParaRPr lang="th-TH" sz="3200" b="1" dirty="0"/>
          </a:p>
          <a:p>
            <a:pPr algn="ctr"/>
            <a:endParaRPr lang="th-TH" sz="3200" b="1" dirty="0" smtClean="0"/>
          </a:p>
          <a:p>
            <a:pPr algn="ctr"/>
            <a:endParaRPr lang="th-TH" sz="3200" b="1" dirty="0"/>
          </a:p>
          <a:p>
            <a:pPr algn="ctr"/>
            <a:r>
              <a:rPr lang="th-TH" sz="3200" b="1" dirty="0" smtClean="0"/>
              <a:t> </a:t>
            </a:r>
            <a:endParaRPr lang="en-US" sz="3200" b="1" dirty="0" smtClean="0"/>
          </a:p>
          <a:p>
            <a:pPr algn="ctr"/>
            <a:r>
              <a:rPr lang="th-TH" sz="3200" b="1" dirty="0" smtClean="0"/>
              <a:t>จำเป็นต้อง</a:t>
            </a:r>
            <a:r>
              <a:rPr lang="th-TH" sz="3200" b="1" dirty="0"/>
              <a:t>รีบ</a:t>
            </a:r>
            <a:r>
              <a:rPr lang="th-TH" sz="3200" b="1" dirty="0" smtClean="0"/>
              <a:t>นำ </a:t>
            </a:r>
            <a:r>
              <a:rPr lang="th-TH" sz="3200" b="1" dirty="0" smtClean="0">
                <a:solidFill>
                  <a:srgbClr val="0070C0"/>
                </a:solidFill>
              </a:rPr>
              <a:t>หลักฐาน</a:t>
            </a:r>
            <a:r>
              <a:rPr lang="th-TH" sz="3200" b="1" dirty="0">
                <a:solidFill>
                  <a:srgbClr val="0070C0"/>
                </a:solidFill>
              </a:rPr>
              <a:t>การจ่ายเงิน </a:t>
            </a:r>
            <a:r>
              <a:rPr lang="th-TH" sz="3200" b="1" dirty="0"/>
              <a:t>คือ “</a:t>
            </a:r>
            <a:r>
              <a:rPr lang="th-TH" sz="3200" b="1" dirty="0">
                <a:solidFill>
                  <a:srgbClr val="FF0000"/>
                </a:solidFill>
              </a:rPr>
              <a:t>ใบเสร็จรับเงิน</a:t>
            </a:r>
            <a:r>
              <a:rPr lang="th-TH" sz="3200" b="1" dirty="0"/>
              <a:t>” </a:t>
            </a:r>
            <a:endParaRPr lang="en-US" sz="3200" b="1" dirty="0" smtClean="0"/>
          </a:p>
          <a:p>
            <a:pPr algn="ctr"/>
            <a:r>
              <a:rPr lang="th-TH" sz="3200" b="1" dirty="0" smtClean="0"/>
              <a:t>มา</a:t>
            </a:r>
            <a:r>
              <a:rPr lang="th-TH" sz="3200" b="1" dirty="0"/>
              <a:t>ส่งมอบให้สำนักงานภาควิชาโดยทันที ทุกครั้ง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835696" y="972017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หลักฐานการ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จ่ายเงิน (ใบเสร็จรับเงิน)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96028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06" y="3212976"/>
            <a:ext cx="1291474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63888" y="3176972"/>
            <a:ext cx="1152128" cy="684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จ่ายเงิน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059833" y="3746941"/>
            <a:ext cx="2448272" cy="6181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หลักฐานการจ่ายเงิน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2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06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3117" r="9099" b="12554"/>
          <a:stretch/>
        </p:blipFill>
        <p:spPr>
          <a:xfrm>
            <a:off x="1123933" y="332656"/>
            <a:ext cx="4456179" cy="6329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91834" y="1124744"/>
            <a:ext cx="27446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ว/ด/ป ที่เกิดค่าใช้จ่าย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รายละเอียดของผู้รับเงิน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รายละเอียดค่าใช้จ่าย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(พร้อมระบุปริมาณ)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จำนวนเงินรวม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(ตัวเลขและตัวอักษร)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ลายมือชื่อผู้จ่ายเงิน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ลายมือชื่อผู้รับเงิน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932040" y="1412776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4283968" y="5949280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411760" y="5960318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483768" y="1567830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203848" y="3007990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4211960" y="4808190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2843808" y="5096222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4716016" y="5085184"/>
            <a:ext cx="288032" cy="27699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5099715" y="4808190"/>
            <a:ext cx="3816424" cy="1854297"/>
          </a:xfrm>
          <a:prstGeom prst="cloudCallout">
            <a:avLst>
              <a:gd name="adj1" fmla="val -54892"/>
              <a:gd name="adj2" fmla="val -701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FF0000"/>
                </a:solidFill>
              </a:rPr>
              <a:t>กรณีผู้รับเงินเป็นบุคลากรคณะและยอดเงินไม่เกิน 3,000 บาท ไม่ต้องแนบสำเนาบัตรประชาชน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20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40414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268760"/>
            <a:ext cx="9140644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เรียน </a:t>
            </a:r>
            <a:r>
              <a:rPr lang="th-TH" sz="2400" dirty="0" smtClean="0"/>
              <a:t> บุคลากร</a:t>
            </a:r>
            <a:r>
              <a:rPr lang="th-TH" sz="2400" dirty="0"/>
              <a:t>สายสนับสนุน ภาควิชาสรีรวิทยา ทุก</a:t>
            </a:r>
            <a:r>
              <a:rPr lang="th-TH" sz="2400" dirty="0" smtClean="0"/>
              <a:t>ท่าน</a:t>
            </a:r>
          </a:p>
          <a:p>
            <a:r>
              <a:rPr lang="th-TH" sz="2400" dirty="0"/>
              <a:t/>
            </a:r>
            <a:br>
              <a:rPr lang="th-TH" sz="2400" dirty="0"/>
            </a:br>
            <a:r>
              <a:rPr lang="th-TH" sz="2400" dirty="0"/>
              <a:t>         ด้วย สำนักงานภาควิชาสรีรวิทยา มีความประสงค์ รวบรวมข้อมูล</a:t>
            </a:r>
            <a:r>
              <a:rPr lang="th-TH" sz="2400" dirty="0">
                <a:solidFill>
                  <a:srgbClr val="0070C0"/>
                </a:solidFill>
              </a:rPr>
              <a:t>การไปปฏิบัติงานในนามของภาควิชา  </a:t>
            </a:r>
            <a:endParaRPr lang="th-TH" sz="2400" dirty="0" smtClean="0">
              <a:solidFill>
                <a:srgbClr val="0070C0"/>
              </a:solidFill>
            </a:endParaRPr>
          </a:p>
          <a:p>
            <a:r>
              <a:rPr lang="th-TH" sz="2400" dirty="0" smtClean="0">
                <a:solidFill>
                  <a:srgbClr val="0070C0"/>
                </a:solidFill>
              </a:rPr>
              <a:t>หรือ</a:t>
            </a:r>
            <a:r>
              <a:rPr lang="th-TH" sz="2400" dirty="0">
                <a:solidFill>
                  <a:srgbClr val="0070C0"/>
                </a:solidFill>
              </a:rPr>
              <a:t>เป็นผู้แทนไปประสานงานกับหน่วยงานภายนอกภาควิชาของบุคลากรสายสนับสนุน</a:t>
            </a:r>
            <a:r>
              <a:rPr lang="th-TH" sz="2400" dirty="0"/>
              <a:t>เพื่อจัดทำ</a:t>
            </a:r>
            <a:r>
              <a:rPr lang="th-TH" sz="2400" dirty="0" smtClean="0"/>
              <a:t>เป็น</a:t>
            </a:r>
          </a:p>
          <a:p>
            <a:r>
              <a:rPr lang="th-TH" sz="2400" dirty="0" smtClean="0"/>
              <a:t>ฐานข้อมูล</a:t>
            </a:r>
            <a:r>
              <a:rPr lang="th-TH" sz="2400" dirty="0"/>
              <a:t>สำหรับใช้ในการวางแผนและบริหารทรัพยากรบุคคลตามความเหมาะสม</a:t>
            </a:r>
            <a:r>
              <a:rPr lang="th-TH" sz="2400" dirty="0" smtClean="0"/>
              <a:t>ต่อไป</a:t>
            </a:r>
          </a:p>
          <a:p>
            <a:r>
              <a:rPr lang="th-TH" sz="2400" dirty="0"/>
              <a:t/>
            </a:r>
            <a:br>
              <a:rPr lang="th-TH" sz="2400" dirty="0"/>
            </a:br>
            <a:r>
              <a:rPr lang="th-TH" sz="2400" dirty="0"/>
              <a:t>        </a:t>
            </a:r>
            <a:r>
              <a:rPr lang="th-TH" sz="2400" dirty="0" smtClean="0"/>
              <a:t> ใน</a:t>
            </a:r>
            <a:r>
              <a:rPr lang="th-TH" sz="2400" dirty="0"/>
              <a:t>การนี้ จึงขอ</a:t>
            </a:r>
            <a:r>
              <a:rPr lang="th-TH" sz="2400" dirty="0" smtClean="0"/>
              <a:t>ความ</a:t>
            </a:r>
            <a:r>
              <a:rPr lang="th-TH" sz="2400" dirty="0"/>
              <a:t>ร่วมมือบุคลากรสายสนับสนุน โปรดกรอกข้อมูลที่มีความเกี่ยวข้องของตนเอง </a:t>
            </a:r>
            <a:endParaRPr lang="th-TH" sz="2400" dirty="0" smtClean="0"/>
          </a:p>
          <a:p>
            <a:r>
              <a:rPr lang="th-TH" sz="2400" dirty="0" smtClean="0"/>
              <a:t>ลง</a:t>
            </a:r>
            <a:r>
              <a:rPr lang="th-TH" sz="2400" dirty="0"/>
              <a:t>ใน </a:t>
            </a:r>
            <a:r>
              <a:rPr lang="en-US" sz="2400" dirty="0"/>
              <a:t>Google Sheet File </a:t>
            </a:r>
            <a:endParaRPr lang="th-TH" sz="2400" dirty="0" smtClean="0"/>
          </a:p>
          <a:p>
            <a:endParaRPr lang="th-TH" sz="2400" dirty="0" smtClean="0"/>
          </a:p>
          <a:p>
            <a:r>
              <a:rPr lang="th-TH" sz="2400" dirty="0" smtClean="0">
                <a:solidFill>
                  <a:srgbClr val="FF0000"/>
                </a:solidFill>
              </a:rPr>
              <a:t>          ภายใน</a:t>
            </a:r>
            <a:r>
              <a:rPr lang="th-TH" sz="2400" dirty="0">
                <a:solidFill>
                  <a:srgbClr val="FF0000"/>
                </a:solidFill>
              </a:rPr>
              <a:t>วันที่ 30 กันยายน 2564 </a:t>
            </a:r>
            <a:endParaRPr lang="th-TH" sz="2400" dirty="0" smtClean="0">
              <a:solidFill>
                <a:srgbClr val="FF0000"/>
              </a:solidFill>
            </a:endParaRPr>
          </a:p>
          <a:p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smtClean="0">
                <a:solidFill>
                  <a:srgbClr val="FF0000"/>
                </a:solidFill>
              </a:rPr>
              <a:t>       </a:t>
            </a:r>
            <a:r>
              <a:rPr lang="th-TH" sz="2400" dirty="0" smtClean="0"/>
              <a:t>พร้อม</a:t>
            </a:r>
            <a:r>
              <a:rPr lang="th-TH" sz="2400" dirty="0"/>
              <a:t>ขอบพระคุณมา ณ โอกาส</a:t>
            </a:r>
            <a:r>
              <a:rPr lang="th-TH" sz="2400" dirty="0" smtClean="0"/>
              <a:t>นี้</a:t>
            </a:r>
            <a:r>
              <a:rPr lang="th-TH" sz="2400" dirty="0"/>
              <a:t/>
            </a:r>
            <a:br>
              <a:rPr lang="th-TH" sz="2400" dirty="0"/>
            </a:b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1905000" cy="190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22CEC9B5-7FCD-4AB5-A409-D85B0E3A6F96}" type="slidenum">
              <a:rPr lang="th-TH" sz="2000" b="1" smtClean="0"/>
              <a:t>21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42681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53000"/>
            <a:ext cx="1905000" cy="190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19237" b="27084"/>
          <a:stretch/>
        </p:blipFill>
        <p:spPr bwMode="auto">
          <a:xfrm>
            <a:off x="52135" y="908720"/>
            <a:ext cx="8984361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22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5180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80853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1780" y="17728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คำถาม ข้อสงสัย คำแนะนำ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23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7037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060848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ใบเสร็จรับเงินที่สมบูรณ์ ต้องประกอบด้วย 6 ส่วน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ดังนี้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ชื่อ ที่อยู่ และ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เลขประจำตัวผู้เสียภาษี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ของผู้รับเงิน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ชื่อ ที่อยู่ ของผู้จ่ายเงิน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 เดือน ปี ที่รับเงิน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รายการแสดงว่า เป็นค่าอะไร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จำนวนเงิน ทั้งตัวเลขและตัวอักษร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ลายมือชื่อ ของผู้รับเงิน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64088" y="4293096"/>
            <a:ext cx="3312368" cy="2088232"/>
          </a:xfrm>
          <a:prstGeom prst="cloudCallout">
            <a:avLst>
              <a:gd name="adj1" fmla="val -37683"/>
              <a:gd name="adj2" fmla="val -6772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ครบทั้ง 6 ส่วน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“สมบูรณ์”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267744" y="1052736"/>
            <a:ext cx="417646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ประกอบด้วย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3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2980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771800" y="908720"/>
            <a:ext cx="324036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ที่สมบูรณ์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244928"/>
            <a:ext cx="31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และ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ประจำตัว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     </a:t>
            </a:r>
          </a:p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เสีย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ของผู้จ่ายเงิน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วัน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เดือน ปี ที่รับเงิน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รายการ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แสดงว่า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ค่าอะไร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 ทั้งตัว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</a:t>
            </a:r>
          </a:p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ลายมือชื่อของ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14892" r="2241" b="14459"/>
          <a:stretch/>
        </p:blipFill>
        <p:spPr>
          <a:xfrm>
            <a:off x="899592" y="1700808"/>
            <a:ext cx="4643253" cy="4845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owchart: Connector 6"/>
          <p:cNvSpPr/>
          <p:nvPr/>
        </p:nvSpPr>
        <p:spPr>
          <a:xfrm>
            <a:off x="3437242" y="1988840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915816" y="2852936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949410" y="2276872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339752" y="3789040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059832" y="5229200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1493026" y="5877272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4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36871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1211" r="1349" b="7648"/>
          <a:stretch/>
        </p:blipFill>
        <p:spPr>
          <a:xfrm>
            <a:off x="683568" y="418917"/>
            <a:ext cx="4638957" cy="6250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owchart: Process 3"/>
          <p:cNvSpPr/>
          <p:nvPr/>
        </p:nvSpPr>
        <p:spPr>
          <a:xfrm>
            <a:off x="5580112" y="908720"/>
            <a:ext cx="324036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ที่สมบูรณ์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244928"/>
            <a:ext cx="31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และ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ประจำตัว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     </a:t>
            </a:r>
          </a:p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เสีย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ของผู้จ่ายเงิน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วัน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เดือน ปี ที่รับเงิน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รายการ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แสดงว่า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ค่าอะไร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 ทั้งตัว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</a:t>
            </a:r>
          </a:p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ลายมือชื่อของ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03648" y="897591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3131840" y="1772816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979855" y="1501564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660376" y="2636912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198796" y="5229200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1907704" y="5661248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5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18690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13088" r="10813" b="13251"/>
          <a:stretch/>
        </p:blipFill>
        <p:spPr>
          <a:xfrm>
            <a:off x="1043608" y="1257630"/>
            <a:ext cx="4013860" cy="5051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owchart: Process 3"/>
          <p:cNvSpPr/>
          <p:nvPr/>
        </p:nvSpPr>
        <p:spPr>
          <a:xfrm>
            <a:off x="5580112" y="908720"/>
            <a:ext cx="324036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ที่สมบูรณ์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244928"/>
            <a:ext cx="31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และ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ประจำตัว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     </a:t>
            </a:r>
          </a:p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เสีย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ของผู้จ่ายเงิน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วัน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เดือน ปี ที่รับเงิน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รายการ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แสดงว่า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ค่าอะไร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 ทั้งตัว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</a:t>
            </a:r>
          </a:p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ลายมือชื่อของ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347864" y="1772816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1043608" y="2708920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445354" y="2420888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660376" y="3284984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365234" y="4653136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1691680" y="5805264"/>
            <a:ext cx="342670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6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5427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2736" y="548680"/>
            <a:ext cx="13253854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ประเภทของหลักฐานการจ่ายเงิน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67544" y="1484784"/>
            <a:ext cx="2952328" cy="122413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สมบูรณ์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059832" y="1484784"/>
            <a:ext cx="3096344" cy="122413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ไม่สมบูรณ์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67544" y="2780928"/>
            <a:ext cx="2376264" cy="3600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</a:rPr>
              <a:t>    “ ครบทั้ง 6 ส่วน ”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1. ชื่อ </a:t>
            </a:r>
            <a:r>
              <a:rPr lang="th-TH" sz="1800" b="1" dirty="0">
                <a:solidFill>
                  <a:schemeClr val="tx1"/>
                </a:solidFill>
              </a:rPr>
              <a:t>ที่อยู่ </a:t>
            </a:r>
            <a:r>
              <a:rPr lang="th-TH" sz="1800" b="1" dirty="0" smtClean="0">
                <a:solidFill>
                  <a:schemeClr val="tx1"/>
                </a:solidFill>
              </a:rPr>
              <a:t>และ </a:t>
            </a:r>
            <a:r>
              <a:rPr lang="th-TH" sz="1800" b="1" dirty="0" smtClean="0">
                <a:solidFill>
                  <a:srgbClr val="FF0000"/>
                </a:solidFill>
              </a:rPr>
              <a:t>เลขประจำตัว</a:t>
            </a:r>
          </a:p>
          <a:p>
            <a:r>
              <a:rPr lang="th-TH" sz="1800" b="1" dirty="0" smtClean="0">
                <a:solidFill>
                  <a:srgbClr val="FF0000"/>
                </a:solidFill>
              </a:rPr>
              <a:t>    ผู้เสียภาษี</a:t>
            </a:r>
            <a:r>
              <a:rPr lang="th-TH" sz="1800" b="1" dirty="0" smtClean="0">
                <a:solidFill>
                  <a:schemeClr val="tx1"/>
                </a:solidFill>
              </a:rPr>
              <a:t> </a:t>
            </a:r>
            <a:r>
              <a:rPr lang="th-TH" sz="1800" b="1" dirty="0">
                <a:solidFill>
                  <a:schemeClr val="tx1"/>
                </a:solidFill>
              </a:rPr>
              <a:t>ของผู้รับเงิน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2. ชื่อ </a:t>
            </a:r>
            <a:r>
              <a:rPr lang="th-TH" sz="1800" b="1" dirty="0">
                <a:solidFill>
                  <a:schemeClr val="tx1"/>
                </a:solidFill>
              </a:rPr>
              <a:t>ที่อยู่ ของผู้จ่ายเงิน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3. วัน </a:t>
            </a:r>
            <a:r>
              <a:rPr lang="th-TH" sz="1800" b="1" dirty="0">
                <a:solidFill>
                  <a:schemeClr val="tx1"/>
                </a:solidFill>
              </a:rPr>
              <a:t>เดือน ปี ที่รับเงิน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4. รายการ</a:t>
            </a:r>
            <a:r>
              <a:rPr lang="th-TH" sz="1800" b="1" dirty="0">
                <a:solidFill>
                  <a:schemeClr val="tx1"/>
                </a:solidFill>
              </a:rPr>
              <a:t>แสดงว่า เป็นค่าอะไร</a:t>
            </a:r>
          </a:p>
          <a:p>
            <a:r>
              <a:rPr lang="th-TH" sz="1800" b="1" dirty="0" smtClean="0">
                <a:solidFill>
                  <a:schemeClr val="tx1"/>
                </a:solidFill>
              </a:rPr>
              <a:t>5. จำนวน</a:t>
            </a:r>
            <a:r>
              <a:rPr lang="th-TH" sz="1800" b="1" dirty="0">
                <a:solidFill>
                  <a:schemeClr val="tx1"/>
                </a:solidFill>
              </a:rPr>
              <a:t>เงิน ทั้งตัวเลข</a:t>
            </a:r>
            <a:r>
              <a:rPr lang="th-TH" sz="1800" b="1" dirty="0" smtClean="0">
                <a:solidFill>
                  <a:schemeClr val="tx1"/>
                </a:solidFill>
              </a:rPr>
              <a:t>และ</a:t>
            </a:r>
          </a:p>
          <a:p>
            <a:r>
              <a:rPr lang="th-TH" sz="1800" b="1" dirty="0">
                <a:solidFill>
                  <a:schemeClr val="tx1"/>
                </a:solidFill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</a:rPr>
              <a:t>   ตัวอักษร</a:t>
            </a:r>
            <a:endParaRPr lang="th-TH" sz="1800" b="1" dirty="0">
              <a:solidFill>
                <a:schemeClr val="tx1"/>
              </a:solidFill>
            </a:endParaRPr>
          </a:p>
          <a:p>
            <a:r>
              <a:rPr lang="th-TH" sz="1800" b="1" dirty="0" smtClean="0">
                <a:solidFill>
                  <a:schemeClr val="tx1"/>
                </a:solidFill>
              </a:rPr>
              <a:t>6. </a:t>
            </a:r>
            <a:r>
              <a:rPr lang="th-TH" sz="1800" b="1" dirty="0" smtClean="0">
                <a:solidFill>
                  <a:srgbClr val="FF0000"/>
                </a:solidFill>
              </a:rPr>
              <a:t>ลายมือ</a:t>
            </a:r>
            <a:r>
              <a:rPr lang="th-TH" sz="1800" b="1" dirty="0">
                <a:solidFill>
                  <a:srgbClr val="FF0000"/>
                </a:solidFill>
              </a:rPr>
              <a:t>ชื่อ ของผู้รับ</a:t>
            </a:r>
            <a:r>
              <a:rPr lang="th-TH" sz="1800" b="1" dirty="0" smtClean="0">
                <a:solidFill>
                  <a:srgbClr val="FF0000"/>
                </a:solidFill>
              </a:rPr>
              <a:t>เงิน</a:t>
            </a:r>
          </a:p>
          <a:p>
            <a:endParaRPr lang="th-TH" sz="1800" b="1" dirty="0">
              <a:solidFill>
                <a:srgbClr val="FF0000"/>
              </a:solidFill>
            </a:endParaRPr>
          </a:p>
          <a:p>
            <a:endParaRPr lang="th-TH" sz="1800" b="1" dirty="0" smtClean="0">
              <a:solidFill>
                <a:srgbClr val="FF0000"/>
              </a:solidFill>
            </a:endParaRPr>
          </a:p>
          <a:p>
            <a:r>
              <a:rPr lang="th-TH" sz="1800" b="1" dirty="0" smtClean="0">
                <a:solidFill>
                  <a:srgbClr val="FF0000"/>
                </a:solidFill>
              </a:rPr>
              <a:t> 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59832" y="2780928"/>
            <a:ext cx="2592288" cy="3600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“ ขาดส่วนใดส่วนหนึ่ง ” </a:t>
            </a:r>
          </a:p>
          <a:p>
            <a:pPr algn="ctr"/>
            <a:r>
              <a:rPr lang="th-TH" sz="2400" b="1" dirty="0" smtClean="0"/>
              <a:t>ยกเว้น</a:t>
            </a:r>
          </a:p>
          <a:p>
            <a:pPr algn="ctr"/>
            <a:r>
              <a:rPr lang="th-TH" sz="2400" b="1" dirty="0" smtClean="0"/>
              <a:t>ลายมือชื่อ ของผู้รับเงิน</a:t>
            </a:r>
          </a:p>
          <a:p>
            <a:pPr algn="ctr"/>
            <a:endParaRPr lang="th-TH" sz="2400" b="1" dirty="0"/>
          </a:p>
          <a:p>
            <a:pPr algn="ctr"/>
            <a:endParaRPr lang="th-TH" sz="2400" b="1" dirty="0" smtClean="0"/>
          </a:p>
          <a:p>
            <a:pPr algn="ctr"/>
            <a:endParaRPr lang="th-TH" sz="2400" b="1" dirty="0"/>
          </a:p>
          <a:p>
            <a:pPr algn="ctr"/>
            <a:endParaRPr lang="th-TH" sz="2400" b="1" dirty="0" smtClean="0"/>
          </a:p>
          <a:p>
            <a:pPr algn="ctr"/>
            <a:endParaRPr lang="th-TH" sz="2400" b="1" dirty="0"/>
          </a:p>
          <a:p>
            <a:pPr algn="ctr"/>
            <a:endParaRPr lang="en-US" sz="2400" b="1" dirty="0"/>
          </a:p>
        </p:txBody>
      </p:sp>
      <p:sp>
        <p:nvSpPr>
          <p:cNvPr id="10" name="Cloud Callout 9"/>
          <p:cNvSpPr/>
          <p:nvPr/>
        </p:nvSpPr>
        <p:spPr>
          <a:xfrm>
            <a:off x="179512" y="5733256"/>
            <a:ext cx="3024336" cy="1008112"/>
          </a:xfrm>
          <a:prstGeom prst="cloudCallout">
            <a:avLst>
              <a:gd name="adj1" fmla="val -27017"/>
              <a:gd name="adj2" fmla="val -75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หากเป็น </a:t>
            </a:r>
            <a:r>
              <a:rPr lang="en-US" sz="1800" dirty="0" smtClean="0"/>
              <a:t>Electronic </a:t>
            </a:r>
            <a:r>
              <a:rPr lang="th-TH" sz="1800" dirty="0" smtClean="0"/>
              <a:t>และครบถ้วน ก็ใช้ได้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232248" cy="19442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ต้องแนบ</a:t>
            </a:r>
          </a:p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ใบรับรองแทนใบเสร็จรับเงิน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7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4572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292080" y="908720"/>
            <a:ext cx="324036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ที่ไม่สมบูรณ์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8312" r="8659" b="8571"/>
          <a:stretch/>
        </p:blipFill>
        <p:spPr>
          <a:xfrm>
            <a:off x="971600" y="1052736"/>
            <a:ext cx="3918857" cy="5700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51932" y="2244928"/>
            <a:ext cx="31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และ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ประจำตัว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     </a:t>
            </a:r>
          </a:p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เสีย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ของผู้จ่ายเงิน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วัน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เดือน ปี ที่รับเงิน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รายการ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แสดงว่า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ค่าอะไร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 ทั้งตัว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</a:t>
            </a:r>
          </a:p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ลายมือชื่อของ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771800" y="2244928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535555" y="2273344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620291" y="3212976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779912" y="6021288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2312891" y="6381328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179512" y="980728"/>
            <a:ext cx="1224136" cy="100811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8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9998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t="9177" r="7630" b="23290"/>
          <a:stretch/>
        </p:blipFill>
        <p:spPr>
          <a:xfrm>
            <a:off x="899592" y="1013043"/>
            <a:ext cx="4104456" cy="5656317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5292080" y="908720"/>
            <a:ext cx="324036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ใบเสร็จรับเงิน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ที่ไม่สมบูรณ์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932" y="2244928"/>
            <a:ext cx="3124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และ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ประจำตัว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     </a:t>
            </a:r>
          </a:p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เสีย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ภาษี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ชื่อ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ที่อยู่ ของผู้จ่ายเงิน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วัน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เดือน ปี ที่รับเงิน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รายการ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แสดงว่า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ค่าอะไร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 ทั้งตัว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</a:t>
            </a:r>
          </a:p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ลายมือชื่อของ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ผู้รับเงิน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843808" y="2060848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572000" y="2316936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3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267744" y="3140968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131840" y="5517232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1763688" y="6133360"/>
            <a:ext cx="288032" cy="24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6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1187624" y="692696"/>
            <a:ext cx="1224136" cy="100811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C9B5-7FCD-4AB5-A409-D85B0E3A6F96}" type="slidenum">
              <a:rPr lang="th-TH" sz="2000" b="1" smtClean="0"/>
              <a:t>9</a:t>
            </a:fld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6288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0209_001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600209_001_4-3</Template>
  <TotalTime>3758</TotalTime>
  <Words>1041</Words>
  <Application>Microsoft Office PowerPoint</Application>
  <PresentationFormat>On-screen Show (4:3)</PresentationFormat>
  <Paragraphs>278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600209_001_4-3</vt:lpstr>
      <vt:lpstr>การออกแบบที่กำหนดเอง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ประเภทของหลักฐานการจ่ายเงิน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ประเภทของหลักฐานการจ่ายเงิน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e-Office in-house Development</dc:title>
  <dc:creator>user</dc:creator>
  <cp:lastModifiedBy>user</cp:lastModifiedBy>
  <cp:revision>317</cp:revision>
  <dcterms:created xsi:type="dcterms:W3CDTF">2020-08-19T04:21:37Z</dcterms:created>
  <dcterms:modified xsi:type="dcterms:W3CDTF">2021-10-06T08:38:53Z</dcterms:modified>
</cp:coreProperties>
</file>